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90" r:id="rId7"/>
    <p:sldId id="295" r:id="rId8"/>
    <p:sldId id="260" r:id="rId9"/>
    <p:sldId id="265" r:id="rId10"/>
    <p:sldId id="266" r:id="rId11"/>
    <p:sldId id="297" r:id="rId12"/>
    <p:sldId id="268" r:id="rId13"/>
    <p:sldId id="269" r:id="rId14"/>
    <p:sldId id="270" r:id="rId15"/>
    <p:sldId id="275" r:id="rId16"/>
    <p:sldId id="276" r:id="rId17"/>
    <p:sldId id="298" r:id="rId18"/>
    <p:sldId id="299" r:id="rId19"/>
    <p:sldId id="271" r:id="rId20"/>
    <p:sldId id="277" r:id="rId21"/>
    <p:sldId id="280" r:id="rId22"/>
    <p:sldId id="291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CCFF"/>
    <a:srgbClr val="0066FF"/>
    <a:srgbClr val="66FF66"/>
    <a:srgbClr val="FFFF66"/>
    <a:srgbClr val="CC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F8EEC-4106-4368-810A-8DB45AF901C4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B4CB-FC67-44D3-8295-4B1926876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B655-5EAD-43BD-95DA-BA717BB01911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17A4-C097-4670-AE2A-80946F785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C2F70-7BEE-40B6-9F5D-12EF31B41B90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F11C-3126-4C90-8A35-0EE0E8A98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29D43-32B9-4AF2-9621-DE9F996688BF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C1A3-87D3-4048-974E-4971ADCD6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C2B0-5B03-4DAA-9BEE-702D24C91E7E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26C8-2BA5-40BB-9341-F8D7EFAAA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8D15-CA81-41B9-BF79-8BA815C35C40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EFE1-F26D-4452-9714-E08875CD9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CAD98-9CFA-43E8-B09D-589E50C5FA98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63A5-06E9-4EBE-A566-CEEE4D728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8A2B2-B404-4C02-8A29-2AD42EED0D72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4713-EF2B-4F14-8D21-4F7C603D2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C0649-795E-49D4-AD66-D38B495E190A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DA85-6A46-4AC0-B78C-E59DDE657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74E29-D7C2-42C0-97EC-BD0B8142409C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C6FC-7426-4F32-B416-16C44B3CD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0DFCB-3394-4AE8-8B1F-64061F3B0914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6F7BB-FD57-4BC0-8FEA-19A8C2A3F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23903-0B0D-4054-8E94-DD2B9400F998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2762-1192-4D0B-9AB6-21E2EE71C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F30214-B208-413D-8277-493D3C1AC237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7862D7-1B8F-435B-97FE-27B0A335C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43188"/>
            <a:ext cx="7772400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Презентация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аналитического </a:t>
            </a:r>
            <a:r>
              <a:rPr lang="ru-RU" b="1" dirty="0"/>
              <a:t>отчёта</a:t>
            </a:r>
            <a:br>
              <a:rPr lang="ru-RU" b="1" dirty="0"/>
            </a:br>
            <a:r>
              <a:rPr lang="ru-RU" dirty="0"/>
              <a:t> </a:t>
            </a:r>
            <a:r>
              <a:rPr lang="ru-RU" dirty="0" smtClean="0"/>
              <a:t>О </a:t>
            </a:r>
            <a:r>
              <a:rPr lang="ru-RU" dirty="0"/>
              <a:t>педагогической деятельности за 2011 – 2012 </a:t>
            </a:r>
            <a:r>
              <a:rPr lang="ru-RU" dirty="0" err="1" smtClean="0"/>
              <a:t>уч.г</a:t>
            </a:r>
            <a:r>
              <a:rPr lang="ru-RU" dirty="0" smtClean="0"/>
              <a:t>. по </a:t>
            </a:r>
            <a:r>
              <a:rPr lang="ru-RU" dirty="0"/>
              <a:t>музыкальному воспитанию музыкального руководителя </a:t>
            </a:r>
            <a:br>
              <a:rPr lang="ru-RU" dirty="0"/>
            </a:br>
            <a:r>
              <a:rPr lang="ru-RU" dirty="0" smtClean="0"/>
              <a:t>ГБОУ</a:t>
            </a:r>
            <a:r>
              <a:rPr lang="ru-RU" dirty="0"/>
              <a:t> </a:t>
            </a:r>
            <a:r>
              <a:rPr lang="ru-RU" dirty="0" smtClean="0"/>
              <a:t>«Детский </a:t>
            </a:r>
            <a:r>
              <a:rPr lang="ru-RU" dirty="0"/>
              <a:t>сад </a:t>
            </a:r>
            <a:r>
              <a:rPr lang="ru-RU" dirty="0" smtClean="0"/>
              <a:t>2221»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Жариковой</a:t>
            </a:r>
            <a:r>
              <a:rPr lang="ru-RU" dirty="0" smtClean="0"/>
              <a:t> </a:t>
            </a:r>
            <a:r>
              <a:rPr lang="ru-RU" dirty="0"/>
              <a:t>Галины Станиславовны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Мастер – класс «Игры под слово»</a:t>
            </a:r>
          </a:p>
        </p:txBody>
      </p:sp>
      <p:pic>
        <p:nvPicPr>
          <p:cNvPr id="24577" name="Picture 1" descr="F:\DCIM\100SSCAM\SDC12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                          День знаний </a:t>
            </a:r>
          </a:p>
        </p:txBody>
      </p:sp>
      <p:sp>
        <p:nvSpPr>
          <p:cNvPr id="55301" name="Rectangle 5"/>
          <p:cNvSpPr>
            <a:spLocks noGrp="1"/>
          </p:cNvSpPr>
          <p:nvPr>
            <p:ph sz="quarter" idx="2"/>
          </p:nvPr>
        </p:nvSpPr>
        <p:spPr>
          <a:xfrm>
            <a:off x="468313" y="1341438"/>
            <a:ext cx="4038600" cy="2185987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400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40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4000" smtClean="0">
                <a:latin typeface="Arial" charset="0"/>
              </a:rPr>
              <a:t>   День города</a:t>
            </a:r>
          </a:p>
        </p:txBody>
      </p:sp>
      <p:pic>
        <p:nvPicPr>
          <p:cNvPr id="55304" name="Picture 8" descr="IMG_639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268413"/>
            <a:ext cx="3311525" cy="2484437"/>
          </a:xfrm>
        </p:spPr>
      </p:pic>
      <p:pic>
        <p:nvPicPr>
          <p:cNvPr id="55305" name="Picture 9" descr="IMG_639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3789363"/>
            <a:ext cx="3338512" cy="2503487"/>
          </a:xfrm>
        </p:spPr>
      </p:pic>
      <p:pic>
        <p:nvPicPr>
          <p:cNvPr id="55306" name="Picture 10" descr="IMG_639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3789363"/>
            <a:ext cx="3324225" cy="249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Взаимодействие с родителями происходило по плану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устные консультации по выявлению музыкальных способностей у детей;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советы </a:t>
            </a:r>
            <a:r>
              <a:rPr lang="ru-RU" dirty="0"/>
              <a:t>о том, какую и где слушать музыку;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как </a:t>
            </a:r>
            <a:r>
              <a:rPr lang="ru-RU" dirty="0"/>
              <a:t>играть с детьми в музыкальные игры дома;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праздничные </a:t>
            </a:r>
            <a:r>
              <a:rPr lang="ru-RU" dirty="0"/>
              <a:t>тематические встречи с родителями в музыкальном зале;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совместный </a:t>
            </a:r>
            <a:r>
              <a:rPr lang="ru-RU" dirty="0"/>
              <a:t>проект родителей, детей и педагогов детского сада </a:t>
            </a:r>
            <a:r>
              <a:rPr lang="ru-RU" dirty="0" smtClean="0"/>
              <a:t>«</a:t>
            </a:r>
            <a:r>
              <a:rPr lang="ru-RU" dirty="0"/>
              <a:t>Минута славы»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участие </a:t>
            </a:r>
            <a:r>
              <a:rPr lang="ru-RU" dirty="0"/>
              <a:t>родителей в праздниках младших и старших групп;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«Минута славы»</a:t>
            </a:r>
          </a:p>
        </p:txBody>
      </p:sp>
      <p:pic>
        <p:nvPicPr>
          <p:cNvPr id="33795" name="Picture 2" descr="F:\Новая папка\минута славы\IMG_04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9313" y="1071563"/>
            <a:ext cx="7294562" cy="547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Фото с участием родителей</a:t>
            </a:r>
            <a:endParaRPr lang="ru-RU" dirty="0" smtClean="0"/>
          </a:p>
        </p:txBody>
      </p:sp>
      <p:pic>
        <p:nvPicPr>
          <p:cNvPr id="21505" name="Picture 1" descr="F:\DCIM\100SSCAM\SDC12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Голубые</a:t>
            </a:r>
            <a:r>
              <a:rPr lang="ru-RU" dirty="0" smtClean="0"/>
              <a:t> конверты»</a:t>
            </a:r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«Гадкий Утёнок»</a:t>
            </a:r>
          </a:p>
        </p:txBody>
      </p:sp>
      <p:pic>
        <p:nvPicPr>
          <p:cNvPr id="2050" name="Picture 2" descr="F:\DCIM\100SSCAM\SDC12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3660250" cy="274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Бантики</a:t>
            </a:r>
            <a:endParaRPr lang="ru-RU" dirty="0"/>
          </a:p>
        </p:txBody>
      </p:sp>
      <p:pic>
        <p:nvPicPr>
          <p:cNvPr id="52226" name="Picture 2" descr="F:\DCIM\100SSCAM\SDC124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Бантики</a:t>
            </a:r>
            <a:endParaRPr lang="ru-RU" dirty="0"/>
          </a:p>
        </p:txBody>
      </p:sp>
      <p:pic>
        <p:nvPicPr>
          <p:cNvPr id="53250" name="Picture 2" descr="F:\DCIM\100SSCAM\SDC12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Папа, мама, я – музыкальная семья</a:t>
            </a:r>
            <a:endParaRPr lang="ru-RU" dirty="0" smtClean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Используемые основные источники методической литературы:</a:t>
            </a:r>
            <a:endParaRPr 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500" smtClean="0"/>
              <a:t>«Программа воспитания и обучения в детском саду», автор М. В. Васильева, В. В. Гербова, Т.С. Комарова</a:t>
            </a:r>
          </a:p>
          <a:p>
            <a:pPr>
              <a:lnSpc>
                <a:spcPct val="80000"/>
              </a:lnSpc>
            </a:pPr>
            <a:r>
              <a:rPr lang="ru-RU" sz="2500" smtClean="0"/>
              <a:t>«Музыкальные шедевры», автор Радынова О. П.</a:t>
            </a:r>
          </a:p>
          <a:p>
            <a:pPr>
              <a:lnSpc>
                <a:spcPct val="80000"/>
              </a:lnSpc>
            </a:pPr>
            <a:r>
              <a:rPr lang="ru-RU" sz="2500" smtClean="0"/>
              <a:t>«Горенка» (народный фольклор), автор Хазова</a:t>
            </a:r>
          </a:p>
          <a:p>
            <a:pPr>
              <a:lnSpc>
                <a:spcPct val="80000"/>
              </a:lnSpc>
            </a:pPr>
            <a:r>
              <a:rPr lang="ru-RU" sz="2500" smtClean="0"/>
              <a:t>«Ритмическая мозаика», автор А. И. Буренина</a:t>
            </a:r>
          </a:p>
          <a:p>
            <a:pPr>
              <a:lnSpc>
                <a:spcPct val="80000"/>
              </a:lnSpc>
            </a:pPr>
            <a:r>
              <a:rPr lang="ru-RU" sz="2500" smtClean="0"/>
              <a:t>«Росинка», автор Мерзлякова С.И.</a:t>
            </a:r>
          </a:p>
          <a:p>
            <a:pPr>
              <a:lnSpc>
                <a:spcPct val="80000"/>
              </a:lnSpc>
            </a:pPr>
            <a:r>
              <a:rPr lang="ru-RU" sz="2500" smtClean="0"/>
              <a:t>«Оркестр в детском саду», автор Л. Р. Меркулова</a:t>
            </a:r>
          </a:p>
          <a:p>
            <a:pPr>
              <a:lnSpc>
                <a:spcPct val="80000"/>
              </a:lnSpc>
            </a:pPr>
            <a:r>
              <a:rPr lang="ru-RU" sz="2500" smtClean="0"/>
              <a:t>«Волшебный мир театра», автор С. И. Мерзлякова</a:t>
            </a:r>
          </a:p>
          <a:p>
            <a:pPr>
              <a:lnSpc>
                <a:spcPct val="80000"/>
              </a:lnSpc>
            </a:pPr>
            <a:r>
              <a:rPr lang="ru-RU" sz="2500" smtClean="0"/>
              <a:t>«В мире музыкальной драматургии», автор Т. Ф. Коренева</a:t>
            </a:r>
          </a:p>
          <a:p>
            <a:pPr>
              <a:lnSpc>
                <a:spcPct val="80000"/>
              </a:lnSpc>
            </a:pPr>
            <a:r>
              <a:rPr lang="ru-RU" sz="2500" smtClean="0"/>
              <a:t>«Танцевальная ритмика для детей», автор Т. И. Суворова</a:t>
            </a:r>
          </a:p>
          <a:p>
            <a:pPr>
              <a:lnSpc>
                <a:spcPct val="80000"/>
              </a:lnSpc>
            </a:pPr>
            <a:r>
              <a:rPr lang="ru-RU" sz="2500" b="1" smtClean="0"/>
              <a:t>«</a:t>
            </a:r>
            <a:r>
              <a:rPr lang="ru-RU" sz="2500" smtClean="0"/>
              <a:t>Воспитание звуком», автор Т.А. Рокитянская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Значимые для меня события:</a:t>
            </a:r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Курсы повышения квалификации по теме: «Обучение игре на музыкальных инструментах в образах и движениях», где освоила игру на флейте, гуслях, скрипке.</a:t>
            </a:r>
          </a:p>
          <a:p>
            <a:r>
              <a:rPr lang="ru-RU" smtClean="0"/>
              <a:t>Курсы повышения Квалификации по теме: «Использование информационных технологий в учебном процессе», освоила компьютер.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 на скрипочке играю</a:t>
            </a:r>
          </a:p>
        </p:txBody>
      </p:sp>
      <p:pic>
        <p:nvPicPr>
          <p:cNvPr id="44035" name="Picture 3" descr="C:\Documents and Settings\Zharikov\Рабочий стол\Фото для мамы\SDC121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9813" y="1214438"/>
            <a:ext cx="6889750" cy="5167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Флейта – Любовь Моя</a:t>
            </a:r>
          </a:p>
        </p:txBody>
      </p:sp>
      <p:pic>
        <p:nvPicPr>
          <p:cNvPr id="45059" name="Picture 2" descr="F:\Новая папка\космос\IMG_13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5563" y="1428750"/>
            <a:ext cx="6532562" cy="4899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Участие в общественной жизни:</a:t>
            </a:r>
            <a:endParaRPr lang="ru-RU" smtClean="0"/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400" smtClean="0"/>
              <a:t>Встреча с ветеранами и участниками Великой Отечественной Войны 1941-1945 г.г. – которым был показан праздничный концерт.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Фото с праздника и ветеранов</a:t>
            </a:r>
            <a:endParaRPr lang="ru-RU" smtClean="0"/>
          </a:p>
        </p:txBody>
      </p:sp>
      <p:pic>
        <p:nvPicPr>
          <p:cNvPr id="47107" name="Picture 3" descr="F:\Новая папка\9мая 2012\IMG_17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5063" y="1285875"/>
            <a:ext cx="6937375" cy="5202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Бьётся в тесной печурке огонь…</a:t>
            </a:r>
          </a:p>
        </p:txBody>
      </p:sp>
      <p:pic>
        <p:nvPicPr>
          <p:cNvPr id="48131" name="Picture 2" descr="F:\Новая папка\9мая 2012\IMG_16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600200"/>
            <a:ext cx="6929437" cy="5197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Будем Родине Служить!</a:t>
            </a:r>
          </a:p>
        </p:txBody>
      </p:sp>
      <p:pic>
        <p:nvPicPr>
          <p:cNvPr id="49155" name="Picture 2" descr="F:\Новая папка\9мая 2012\IMG_17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238250"/>
            <a:ext cx="7000875" cy="5249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Достижения детей</a:t>
            </a:r>
            <a:r>
              <a:rPr lang="ru-RU" sz="3600" smtClean="0"/>
              <a:t> в музыкальном воспитании можно увидеть </a:t>
            </a:r>
            <a:br>
              <a:rPr lang="ru-RU" sz="3600" smtClean="0"/>
            </a:br>
            <a:r>
              <a:rPr lang="ru-RU" sz="3600" smtClean="0"/>
              <a:t>по результатам диагностики</a:t>
            </a:r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mtClean="0">
              <a:latin typeface="Arial" charset="0"/>
            </a:endParaRPr>
          </a:p>
          <a:p>
            <a:pPr algn="ctr"/>
            <a:r>
              <a:rPr lang="ru-RU" smtClean="0">
                <a:solidFill>
                  <a:srgbClr val="CC0000"/>
                </a:solidFill>
                <a:latin typeface="Arial" charset="0"/>
              </a:rPr>
              <a:t>Младшая группа №1        72%</a:t>
            </a:r>
          </a:p>
          <a:p>
            <a:pPr algn="ctr"/>
            <a:r>
              <a:rPr lang="ru-RU" smtClean="0">
                <a:solidFill>
                  <a:srgbClr val="33CCFF"/>
                </a:solidFill>
                <a:latin typeface="Arial" charset="0"/>
              </a:rPr>
              <a:t>Младшая группа №3        76%</a:t>
            </a:r>
          </a:p>
          <a:p>
            <a:pPr algn="ctr"/>
            <a:r>
              <a:rPr lang="ru-RU" smtClean="0">
                <a:solidFill>
                  <a:srgbClr val="66FF66"/>
                </a:solidFill>
                <a:latin typeface="Arial" charset="0"/>
              </a:rPr>
              <a:t>Средняя группа № 7         76%</a:t>
            </a:r>
          </a:p>
          <a:p>
            <a:pPr algn="ctr"/>
            <a:r>
              <a:rPr lang="ru-RU" smtClean="0">
                <a:solidFill>
                  <a:srgbClr val="0066FF"/>
                </a:solidFill>
                <a:latin typeface="Arial" charset="0"/>
              </a:rPr>
              <a:t>Старшая группа № 12      70%</a:t>
            </a:r>
          </a:p>
          <a:p>
            <a:pPr algn="ctr"/>
            <a:r>
              <a:rPr lang="ru-RU" smtClean="0">
                <a:solidFill>
                  <a:schemeClr val="folHlink"/>
                </a:solidFill>
                <a:latin typeface="Arial" charset="0"/>
              </a:rPr>
              <a:t>Подготовительная           88 %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folHlink"/>
                </a:solidFill>
                <a:latin typeface="Arial" charset="0"/>
              </a:rPr>
              <a:t>             группа № 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Перспектива профессионального </a:t>
            </a:r>
            <a:r>
              <a:rPr lang="ru-RU" b="1" dirty="0" smtClean="0"/>
              <a:t>саморазвития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Осуществить совместный музыкально - спортивный проект </a:t>
            </a:r>
            <a:r>
              <a:rPr lang="ru-RU" dirty="0" smtClean="0"/>
              <a:t>с </a:t>
            </a:r>
            <a:r>
              <a:rPr lang="ru-RU" dirty="0"/>
              <a:t>воспитателями старшего возраста и тренером по плаванию по сказке </a:t>
            </a:r>
            <a:r>
              <a:rPr lang="ru-RU" dirty="0" smtClean="0"/>
              <a:t> А</a:t>
            </a:r>
            <a:r>
              <a:rPr lang="ru-RU" dirty="0"/>
              <a:t>. Толстого «Золотой ключик».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Подготовить </a:t>
            </a:r>
            <a:r>
              <a:rPr lang="ru-RU" dirty="0"/>
              <a:t>музыкальный спектакль по сказке Гофмана «Щелкунчик»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</a:t>
            </a:r>
            <a:r>
              <a:rPr lang="ru-RU" dirty="0"/>
              <a:t>порядке самообразования продолжать работу по знакомству с </a:t>
            </a:r>
            <a:r>
              <a:rPr lang="ru-RU" dirty="0" smtClean="0"/>
              <a:t>оркестром, с </a:t>
            </a:r>
            <a:r>
              <a:rPr lang="ru-RU" dirty="0"/>
              <a:t>солистами и хором.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Организовать </a:t>
            </a:r>
            <a:r>
              <a:rPr lang="ru-RU" dirty="0"/>
              <a:t>досуг для детей параллельных групп старшего </a:t>
            </a:r>
            <a:r>
              <a:rPr lang="ru-RU" dirty="0" smtClean="0"/>
              <a:t>возраста «Играем </a:t>
            </a:r>
            <a:r>
              <a:rPr lang="ru-RU" dirty="0"/>
              <a:t>в оркестре</a:t>
            </a:r>
            <a:r>
              <a:rPr lang="ru-RU" dirty="0" smtClean="0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Перспектива профессионального саморазвития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Провести Мастер - класс с воспитателями на тему: «Обучение воспитателей игре на детских музыкальных инструментах»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Выступить на родительском собрании с мини докладом на тему: «Оркестр – это полёт птиц, объединённых одной песней»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Продолжать обучать детей игре на музыкальных инструментах</a:t>
            </a:r>
            <a:r>
              <a:rPr lang="ru-RU" b="1" i="1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Углублённо работать над постановками сказок – драматизаций.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Основанием для аналитического отчёта считаю следующие результаты работы (1)</a:t>
            </a:r>
            <a:endParaRPr 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/>
              <a:t>успехи детей игры в оркестре на детских музыкальных </a:t>
            </a:r>
            <a:r>
              <a:rPr lang="ru-RU" sz="3400" dirty="0" smtClean="0"/>
              <a:t>инструментах.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организация </a:t>
            </a:r>
            <a:r>
              <a:rPr lang="ru-RU" sz="3400" dirty="0"/>
              <a:t>концертов классической музыки: хор,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солисты</a:t>
            </a:r>
            <a:r>
              <a:rPr lang="ru-RU" sz="3400" dirty="0"/>
              <a:t>, знакомство с игрой на гитаре, скрипке, флейте,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знакомство </a:t>
            </a:r>
            <a:r>
              <a:rPr lang="ru-RU" sz="3400" dirty="0"/>
              <a:t>с инструментами симфонического </a:t>
            </a:r>
            <a:r>
              <a:rPr lang="ru-RU" sz="3400" dirty="0" smtClean="0"/>
              <a:t>оркестра.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драматизация </a:t>
            </a:r>
            <a:r>
              <a:rPr lang="ru-RU" sz="3400" dirty="0"/>
              <a:t>сказок «Стрекоза и Муравей»; «</a:t>
            </a:r>
            <a:r>
              <a:rPr lang="ru-RU" sz="3400" dirty="0" err="1"/>
              <a:t>Голубые</a:t>
            </a:r>
            <a:r>
              <a:rPr lang="ru-RU" sz="3400" dirty="0"/>
              <a:t> конверты»;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/>
              <a:t>«Гадкий Утёнок», «Солнышко», «Тридевятое царство, в котором никто не умел читать», «Золушка», «Спящая красавица», «Снеговик в гостях у ребят».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Пожелания</a:t>
            </a:r>
            <a:endParaRPr lang="ru-RU" smtClean="0"/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Очень хочется приобрести новый комплект детских музыкальных инструментов.</a:t>
            </a:r>
            <a:endParaRPr lang="ru-RU" smtClean="0"/>
          </a:p>
          <a:p>
            <a:r>
              <a:rPr lang="ru-RU" b="1" smtClean="0"/>
              <a:t>Приобрести новые костюмы для игры в ТЕАТР.</a:t>
            </a:r>
            <a:endParaRPr lang="ru-RU" smtClean="0"/>
          </a:p>
          <a:p>
            <a:r>
              <a:rPr lang="ru-RU" b="1" smtClean="0"/>
              <a:t>Приобрести ещё один шкаф в музыкальный зал для атрибутов и костюмов.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880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Основанием для аналитического отчёта считаю следующие результаты работы (2)</a:t>
            </a:r>
            <a:endParaRPr 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осуществлены совместные музыкально – литературные проекты с использованием технических средств музыкального руководителя,  старшего воспитателя, воспитателей 10 и 12 групп: «День космонавтики», «Волшебная вода»,  «Папа, мама, я – дружная семья».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 рамках проекта «В мире классической музыки» были проведены две встречи в Музыкальной филармонии Детской школы искусств № 14.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развлечениях дети познакомились с «Детским альбомом» и  «Временами года» П. Чайковского, с Сюитой № 3 Д. Шостаковича, с сольным и хоровым пением, с живым звуком флейты и скрипки.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«День космонавтики»</a:t>
            </a:r>
          </a:p>
        </p:txBody>
      </p:sp>
      <p:pic>
        <p:nvPicPr>
          <p:cNvPr id="17411" name="Picture 2" descr="F:\Новая папка\космос\IMG_13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184275"/>
            <a:ext cx="7088188" cy="5316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5163" cy="777875"/>
          </a:xfrm>
        </p:spPr>
        <p:txBody>
          <a:bodyPr/>
          <a:lstStyle/>
          <a:p>
            <a:r>
              <a:rPr lang="ru-RU" sz="3600" smtClean="0"/>
              <a:t>Волшебная вода</a:t>
            </a:r>
          </a:p>
        </p:txBody>
      </p:sp>
      <p:pic>
        <p:nvPicPr>
          <p:cNvPr id="18435" name="Picture 2" descr="F:\Новая папка\волшебная вода\IMG_15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052513"/>
            <a:ext cx="2881312" cy="2160587"/>
          </a:xfrm>
        </p:spPr>
      </p:pic>
      <p:pic>
        <p:nvPicPr>
          <p:cNvPr id="18436" name="Picture 2" descr="F:\Новая папка\волшебная вода\IMG_1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628775"/>
            <a:ext cx="259556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Заголовок 1"/>
          <p:cNvSpPr>
            <a:spLocks/>
          </p:cNvSpPr>
          <p:nvPr/>
        </p:nvSpPr>
        <p:spPr bwMode="auto">
          <a:xfrm>
            <a:off x="5364163" y="692150"/>
            <a:ext cx="28082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latin typeface="Calibri" pitchFamily="34" charset="0"/>
              </a:rPr>
              <a:t>Я, ребята, Тётя Тучка!</a:t>
            </a:r>
          </a:p>
        </p:txBody>
      </p:sp>
      <p:sp>
        <p:nvSpPr>
          <p:cNvPr id="18438" name="Заголовок 1"/>
          <p:cNvSpPr>
            <a:spLocks/>
          </p:cNvSpPr>
          <p:nvPr/>
        </p:nvSpPr>
        <p:spPr bwMode="auto">
          <a:xfrm>
            <a:off x="755650" y="3357563"/>
            <a:ext cx="31067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Calibri" pitchFamily="34" charset="0"/>
              </a:rPr>
              <a:t>Снежная </a:t>
            </a:r>
            <a:r>
              <a:rPr lang="ru-RU" sz="3600">
                <a:latin typeface="Calibri" pitchFamily="34" charset="0"/>
              </a:rPr>
              <a:t>Королева</a:t>
            </a:r>
          </a:p>
        </p:txBody>
      </p:sp>
      <p:pic>
        <p:nvPicPr>
          <p:cNvPr id="18439" name="Picture 3" descr="F:\Новая папка\волшебная вода\IMG_1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437063"/>
            <a:ext cx="28813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Заголовок 1"/>
          <p:cNvSpPr>
            <a:spLocks/>
          </p:cNvSpPr>
          <p:nvPr/>
        </p:nvSpPr>
        <p:spPr bwMode="auto">
          <a:xfrm>
            <a:off x="5335588" y="3856038"/>
            <a:ext cx="26019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latin typeface="Calibri" pitchFamily="34" charset="0"/>
              </a:rPr>
              <a:t>Самовар</a:t>
            </a:r>
          </a:p>
        </p:txBody>
      </p:sp>
      <p:pic>
        <p:nvPicPr>
          <p:cNvPr id="18441" name="Picture 2" descr="F:\Новая папка\волшебная вода\IMG_15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508500"/>
            <a:ext cx="256381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5194300" cy="1138238"/>
          </a:xfrm>
        </p:spPr>
        <p:txBody>
          <a:bodyPr/>
          <a:lstStyle/>
          <a:p>
            <a:r>
              <a:rPr lang="ru-RU" smtClean="0"/>
              <a:t>Участники проекта</a:t>
            </a:r>
          </a:p>
        </p:txBody>
      </p:sp>
      <p:pic>
        <p:nvPicPr>
          <p:cNvPr id="22531" name="Picture 2" descr="F:\Новая папка\волшебная вода\IMG_1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125538"/>
            <a:ext cx="3284538" cy="2463800"/>
          </a:xfrm>
        </p:spPr>
      </p:pic>
      <p:sp>
        <p:nvSpPr>
          <p:cNvPr id="22532" name="Заголовок 1"/>
          <p:cNvSpPr>
            <a:spLocks/>
          </p:cNvSpPr>
          <p:nvPr/>
        </p:nvSpPr>
        <p:spPr bwMode="auto">
          <a:xfrm>
            <a:off x="4102100" y="2897188"/>
            <a:ext cx="46910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latin typeface="Calibri" pitchFamily="34" charset="0"/>
              </a:rPr>
              <a:t>Волшебница Воды</a:t>
            </a:r>
          </a:p>
        </p:txBody>
      </p:sp>
      <p:pic>
        <p:nvPicPr>
          <p:cNvPr id="22533" name="Picture 2" descr="F:\Новая папка\волшебная вода\IMG_1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860800"/>
            <a:ext cx="35718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Тема по самообразованию:</a:t>
            </a:r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smtClean="0"/>
              <a:t>«Рассказы о музыкальных инструментах оркестров» </a:t>
            </a:r>
            <a:r>
              <a:rPr lang="ru-RU" sz="4000" b="1" i="1" smtClean="0"/>
              <a:t>(Оркестр русских народных инструментов и симфонический оркестр)</a:t>
            </a:r>
            <a:endParaRPr lang="ru-RU" sz="4000" smtClean="0"/>
          </a:p>
          <a:p>
            <a:r>
              <a:rPr lang="ru-RU" sz="4000" smtClean="0"/>
              <a:t>Проект «В мире классической музыки»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Взаимодействие с педагогами происходит повседневно, а именно:</a:t>
            </a:r>
            <a:endParaRPr lang="ru-RU" sz="3600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smtClean="0"/>
              <a:t>на муз. занятиях; </a:t>
            </a:r>
          </a:p>
          <a:p>
            <a:r>
              <a:rPr lang="ru-RU" sz="4000" smtClean="0"/>
              <a:t>на педчасах и педсоветах;</a:t>
            </a:r>
          </a:p>
          <a:p>
            <a:r>
              <a:rPr lang="ru-RU" sz="4000" smtClean="0"/>
              <a:t>при подготовке к праздникам; </a:t>
            </a:r>
          </a:p>
          <a:p>
            <a:r>
              <a:rPr lang="ru-RU" sz="4000" smtClean="0"/>
              <a:t>Консультации;</a:t>
            </a:r>
          </a:p>
          <a:p>
            <a:r>
              <a:rPr lang="ru-RU" sz="4000" smtClean="0"/>
              <a:t>Мастер – класс «Игры под слово»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804</Words>
  <Application>Microsoft Office PowerPoint</Application>
  <PresentationFormat>Экран (4:3)</PresentationFormat>
  <Paragraphs>91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 аналитического отчёта  О педагогической деятельности за 2011 – 2012 уч.г. по музыкальному воспитанию музыкального руководителя  ГБОУ «Детский сад 2221»   Жариковой Галины Станиславовны</vt:lpstr>
      <vt:lpstr>Используемые основные источники методической литературы:</vt:lpstr>
      <vt:lpstr>Основанием для аналитического отчёта считаю следующие результаты работы (1)</vt:lpstr>
      <vt:lpstr>Основанием для аналитического отчёта считаю следующие результаты работы (2)</vt:lpstr>
      <vt:lpstr>«День космонавтики»</vt:lpstr>
      <vt:lpstr>Волшебная вода</vt:lpstr>
      <vt:lpstr>Участники проекта</vt:lpstr>
      <vt:lpstr>Тема по самообразованию:</vt:lpstr>
      <vt:lpstr>Взаимодействие с педагогами происходит повседневно, а именно:</vt:lpstr>
      <vt:lpstr>Мастер – класс «Игры под слово»</vt:lpstr>
      <vt:lpstr>                          День знаний </vt:lpstr>
      <vt:lpstr>Взаимодействие с родителями происходило по плану</vt:lpstr>
      <vt:lpstr>«Минута славы»</vt:lpstr>
      <vt:lpstr>Фото с участием родителей</vt:lpstr>
      <vt:lpstr>«Голубые конверты»</vt:lpstr>
      <vt:lpstr>«Гадкий Утёнок»</vt:lpstr>
      <vt:lpstr>Бантики</vt:lpstr>
      <vt:lpstr>Бантики</vt:lpstr>
      <vt:lpstr>Папа, мама, я – музыкальная семья</vt:lpstr>
      <vt:lpstr>Значимые для меня события:</vt:lpstr>
      <vt:lpstr>Я на скрипочке играю</vt:lpstr>
      <vt:lpstr>Флейта – Любовь Моя</vt:lpstr>
      <vt:lpstr>Участие в общественной жизни:</vt:lpstr>
      <vt:lpstr>Фото с праздника и ветеранов</vt:lpstr>
      <vt:lpstr>Бьётся в тесной печурке огонь…</vt:lpstr>
      <vt:lpstr>Будем Родине Служить!</vt:lpstr>
      <vt:lpstr>Достижения детей в музыкальном воспитании можно увидеть  по результатам диагностики</vt:lpstr>
      <vt:lpstr>Перспектива профессионального саморазвития (1)</vt:lpstr>
      <vt:lpstr>Перспектива профессионального саморазвития (2)</vt:lpstr>
      <vt:lpstr>Пожелания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аналитического отчёта  О педагогической деятельности за 2011 – 2012 уч.г. по музыкальному воспитанию музыкального руководителя  ГБОУ «Детский сад 2221»   Жариковой Галины Станиславовны</dc:title>
  <dc:creator>SamLab.ws</dc:creator>
  <cp:lastModifiedBy>acer</cp:lastModifiedBy>
  <cp:revision>14</cp:revision>
  <dcterms:created xsi:type="dcterms:W3CDTF">2012-05-20T14:40:01Z</dcterms:created>
  <dcterms:modified xsi:type="dcterms:W3CDTF">2012-11-05T10:56:03Z</dcterms:modified>
</cp:coreProperties>
</file>